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Default Extension="gif" ContentType="image/gif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21"/>
  </p:notesMasterIdLst>
  <p:handoutMasterIdLst>
    <p:handoutMasterId r:id="rId22"/>
  </p:handoutMasterIdLst>
  <p:sldIdLst>
    <p:sldId id="311" r:id="rId2"/>
    <p:sldId id="363" r:id="rId3"/>
    <p:sldId id="349" r:id="rId4"/>
    <p:sldId id="340" r:id="rId5"/>
    <p:sldId id="348" r:id="rId6"/>
    <p:sldId id="359" r:id="rId7"/>
    <p:sldId id="362" r:id="rId8"/>
    <p:sldId id="364" r:id="rId9"/>
    <p:sldId id="351" r:id="rId10"/>
    <p:sldId id="356" r:id="rId11"/>
    <p:sldId id="352" r:id="rId12"/>
    <p:sldId id="357" r:id="rId13"/>
    <p:sldId id="353" r:id="rId14"/>
    <p:sldId id="358" r:id="rId15"/>
    <p:sldId id="366" r:id="rId16"/>
    <p:sldId id="367" r:id="rId17"/>
    <p:sldId id="361" r:id="rId18"/>
    <p:sldId id="365" r:id="rId19"/>
    <p:sldId id="360" r:id="rId20"/>
  </p:sldIdLst>
  <p:sldSz cx="9906000" cy="6858000" type="A4"/>
  <p:notesSz cx="6896100" cy="10033000"/>
  <p:custDataLst>
    <p:tags r:id="rId23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0" autoAdjust="0"/>
    <p:restoredTop sz="75143" autoAdjust="0"/>
  </p:normalViewPr>
  <p:slideViewPr>
    <p:cSldViewPr>
      <p:cViewPr>
        <p:scale>
          <a:sx n="70" d="100"/>
          <a:sy n="70" d="100"/>
        </p:scale>
        <p:origin x="-1272" y="-60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6/9/2015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l.wikipedia.org/wiki/TWI" TargetMode="External"/><Relationship Id="rId13" Type="http://schemas.openxmlformats.org/officeDocument/2006/relationships/hyperlink" Target="http://pl.wikipedia.org/wiki/EEPROM" TargetMode="External"/><Relationship Id="rId18" Type="http://schemas.openxmlformats.org/officeDocument/2006/relationships/hyperlink" Target="http://pl.wikipedia.org/wiki/Silnik_elektryczny" TargetMode="External"/><Relationship Id="rId3" Type="http://schemas.openxmlformats.org/officeDocument/2006/relationships/hyperlink" Target="http://pl.wikipedia.org/wiki/Magistrala_komunikacyjna" TargetMode="External"/><Relationship Id="rId21" Type="http://schemas.openxmlformats.org/officeDocument/2006/relationships/hyperlink" Target="http://pl.wikipedia.org/wiki/Napi%C4%99cie_elektryczne" TargetMode="External"/><Relationship Id="rId7" Type="http://schemas.openxmlformats.org/officeDocument/2006/relationships/hyperlink" Target="http://pl.wikipedia.org/wiki/Model_OSI" TargetMode="External"/><Relationship Id="rId12" Type="http://schemas.openxmlformats.org/officeDocument/2006/relationships/hyperlink" Target="http://pl.wikipedia.org/wiki/Zegar_czasu_rzeczywistego" TargetMode="External"/><Relationship Id="rId17" Type="http://schemas.openxmlformats.org/officeDocument/2006/relationships/hyperlink" Target="http://pl.wikipedia.org/wiki/Wzmacniacz_impulsowy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pl.wikipedia.org/wiki/Zasilacz_impulsowy" TargetMode="External"/><Relationship Id="rId20" Type="http://schemas.openxmlformats.org/officeDocument/2006/relationships/hyperlink" Target="http://pl.wikipedia.org/wiki/Nat%C4%99%C5%BCenie_pr%C4%85du_elektrycznego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.wikipedia.org/wiki/Lata_80._XX_wieku" TargetMode="External"/><Relationship Id="rId11" Type="http://schemas.openxmlformats.org/officeDocument/2006/relationships/hyperlink" Target="http://pl.wikipedia.org/wiki/Przetwornik_cyfrowo-analogowy" TargetMode="External"/><Relationship Id="rId5" Type="http://schemas.openxmlformats.org/officeDocument/2006/relationships/hyperlink" Target="http://pl.wikipedia.org/wiki/I%C2%B2C" TargetMode="External"/><Relationship Id="rId15" Type="http://schemas.openxmlformats.org/officeDocument/2006/relationships/hyperlink" Target="http://pl.wikipedia.org/wiki/Karta_pami%C4%99ci" TargetMode="External"/><Relationship Id="rId10" Type="http://schemas.openxmlformats.org/officeDocument/2006/relationships/hyperlink" Target="http://pl.wikipedia.org/wiki/Przetwornik_analogowo-cyfrowy" TargetMode="External"/><Relationship Id="rId19" Type="http://schemas.openxmlformats.org/officeDocument/2006/relationships/hyperlink" Target="http://pl.wikipedia.org/wiki/Filtr_dolnoprzepustowy" TargetMode="External"/><Relationship Id="rId4" Type="http://schemas.openxmlformats.org/officeDocument/2006/relationships/hyperlink" Target="http://pl.wikipedia.org/wiki/Philips" TargetMode="External"/><Relationship Id="rId9" Type="http://schemas.openxmlformats.org/officeDocument/2006/relationships/hyperlink" Target="http://pl.wikipedia.org/wiki/J%C4%99zyk_angielski" TargetMode="External"/><Relationship Id="rId14" Type="http://schemas.openxmlformats.org/officeDocument/2006/relationships/hyperlink" Target="http://pl.wikipedia.org/wiki/Pami%C4%99%C4%87_f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http://wiki.makeblock.cc/index.php?title=Me-Baseboard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b="1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err="1" smtClean="0"/>
              <a:t>I²C</a:t>
            </a:r>
            <a:r>
              <a:rPr lang="pl-PL" dirty="0" smtClean="0"/>
              <a:t> – szeregowa, dwukierunkowa </a:t>
            </a:r>
            <a:r>
              <a:rPr lang="pl-PL" dirty="0" smtClean="0">
                <a:hlinkClick r:id="rId3" tooltip="Magistrala komunikacyjna"/>
              </a:rPr>
              <a:t>magistrala</a:t>
            </a:r>
            <a:r>
              <a:rPr lang="pl-PL" dirty="0" smtClean="0"/>
              <a:t> służąca do przesyłania danych w urządzeniach elektronicznych. Została opracowana przez firmę </a:t>
            </a:r>
            <a:r>
              <a:rPr lang="pl-PL" dirty="0" smtClean="0">
                <a:hlinkClick r:id="rId4" tooltip="Philips"/>
              </a:rPr>
              <a:t>Philips</a:t>
            </a:r>
            <a:r>
              <a:rPr lang="pl-PL" baseline="30000" dirty="0" smtClean="0">
                <a:hlinkClick r:id="rId5"/>
              </a:rPr>
              <a:t>[1]</a:t>
            </a:r>
            <a:r>
              <a:rPr lang="pl-PL" dirty="0" smtClean="0"/>
              <a:t> na początku </a:t>
            </a:r>
            <a:r>
              <a:rPr lang="pl-PL" dirty="0" smtClean="0">
                <a:hlinkClick r:id="rId6" tooltip="Lata 80. XX wieku"/>
              </a:rPr>
              <a:t>lat 80</a:t>
            </a:r>
            <a:r>
              <a:rPr lang="pl-PL" dirty="0" smtClean="0"/>
              <a:t>.</a:t>
            </a:r>
            <a:r>
              <a:rPr lang="pl-PL" baseline="0" dirty="0" smtClean="0"/>
              <a:t> </a:t>
            </a:r>
            <a:r>
              <a:rPr lang="pl-PL" dirty="0" smtClean="0"/>
              <a:t>Standard </a:t>
            </a:r>
            <a:r>
              <a:rPr lang="pl-PL" dirty="0" err="1" smtClean="0"/>
              <a:t>I²C</a:t>
            </a:r>
            <a:r>
              <a:rPr lang="pl-PL" dirty="0" smtClean="0"/>
              <a:t> określa dwie najniższe warstwy </a:t>
            </a:r>
            <a:r>
              <a:rPr lang="pl-PL" dirty="0" smtClean="0">
                <a:hlinkClick r:id="rId7" tooltip="Model OSI"/>
              </a:rPr>
              <a:t>modelu odniesienia OSI</a:t>
            </a:r>
            <a:r>
              <a:rPr lang="pl-PL" dirty="0" smtClean="0"/>
              <a:t>: warstwę fizyczną i warstwę łącza danych.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dirty="0" err="1" smtClean="0"/>
              <a:t>Ponieważ</a:t>
            </a:r>
            <a:r>
              <a:rPr lang="en-US" dirty="0" smtClean="0"/>
              <a:t> I²C jest </a:t>
            </a:r>
            <a:r>
              <a:rPr lang="en-US" dirty="0" err="1" smtClean="0"/>
              <a:t>nazwą</a:t>
            </a:r>
            <a:r>
              <a:rPr lang="en-US" dirty="0" smtClean="0"/>
              <a:t> </a:t>
            </a:r>
            <a:r>
              <a:rPr lang="en-US" dirty="0" err="1" smtClean="0"/>
              <a:t>zastrzeżoną</a:t>
            </a:r>
            <a:r>
              <a:rPr lang="en-US" dirty="0" smtClean="0"/>
              <a:t> </a:t>
            </a:r>
            <a:r>
              <a:rPr lang="en-US" dirty="0" err="1" smtClean="0"/>
              <a:t>przez</a:t>
            </a:r>
            <a:r>
              <a:rPr lang="en-US" dirty="0" smtClean="0"/>
              <a:t> </a:t>
            </a:r>
            <a:r>
              <a:rPr lang="en-US" dirty="0" err="1" smtClean="0"/>
              <a:t>firmę</a:t>
            </a:r>
            <a:r>
              <a:rPr lang="en-US" dirty="0" smtClean="0"/>
              <a:t> Philips, </a:t>
            </a:r>
            <a:r>
              <a:rPr lang="en-US" dirty="0" err="1" smtClean="0"/>
              <a:t>inne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implementują</a:t>
            </a:r>
            <a:r>
              <a:rPr lang="en-US" dirty="0" smtClean="0"/>
              <a:t> </a:t>
            </a:r>
            <a:r>
              <a:rPr lang="en-US" dirty="0" err="1" smtClean="0"/>
              <a:t>kompatybilne</a:t>
            </a:r>
            <a:r>
              <a:rPr lang="en-US" dirty="0" smtClean="0"/>
              <a:t> </a:t>
            </a:r>
            <a:r>
              <a:rPr lang="en-US" dirty="0" err="1" smtClean="0"/>
              <a:t>standardy</a:t>
            </a:r>
            <a:r>
              <a:rPr lang="en-US" dirty="0" smtClean="0"/>
              <a:t> pod </a:t>
            </a:r>
            <a:r>
              <a:rPr lang="en-US" dirty="0" err="1" smtClean="0"/>
              <a:t>innymi</a:t>
            </a:r>
            <a:r>
              <a:rPr lang="en-US" dirty="0" smtClean="0"/>
              <a:t> </a:t>
            </a:r>
            <a:r>
              <a:rPr lang="en-US" dirty="0" err="1" smtClean="0"/>
              <a:t>nazwami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8" tooltip="TWI"/>
              </a:rPr>
              <a:t>TWI</a:t>
            </a:r>
            <a:r>
              <a:rPr lang="en-US" dirty="0" smtClean="0"/>
              <a:t> (Two Wire Interface), </a:t>
            </a:r>
            <a:r>
              <a:rPr lang="en-US" dirty="0" err="1" smtClean="0"/>
              <a:t>stosowane</a:t>
            </a:r>
            <a:r>
              <a:rPr lang="en-US" dirty="0" smtClean="0"/>
              <a:t> w </a:t>
            </a:r>
            <a:r>
              <a:rPr lang="en-US" dirty="0" err="1" smtClean="0"/>
              <a:t>mikrokontrolerach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Atmel</a:t>
            </a:r>
          </a:p>
          <a:p>
            <a:r>
              <a:rPr lang="en-US" dirty="0" smtClean="0"/>
              <a:t>IIC (Inter-</a:t>
            </a:r>
            <a:r>
              <a:rPr lang="en-US" dirty="0" err="1" smtClean="0"/>
              <a:t>Intergrated</a:t>
            </a:r>
            <a:r>
              <a:rPr lang="en-US" dirty="0" smtClean="0"/>
              <a:t> Circuit)</a:t>
            </a:r>
          </a:p>
          <a:p>
            <a:r>
              <a:rPr lang="en-US" dirty="0" smtClean="0"/>
              <a:t>SCCB (Serial Camera Control) w </a:t>
            </a:r>
            <a:r>
              <a:rPr lang="en-US" dirty="0" err="1" smtClean="0"/>
              <a:t>produktach</a:t>
            </a:r>
            <a:r>
              <a:rPr lang="en-US" dirty="0" smtClean="0"/>
              <a:t> </a:t>
            </a:r>
            <a:r>
              <a:rPr lang="en-US" dirty="0" err="1" smtClean="0"/>
              <a:t>firmy</a:t>
            </a:r>
            <a:r>
              <a:rPr lang="en-US" dirty="0" smtClean="0"/>
              <a:t> </a:t>
            </a:r>
            <a:r>
              <a:rPr lang="en-US" dirty="0" err="1" smtClean="0"/>
              <a:t>OmniVision</a:t>
            </a: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en-US" b="1" dirty="0" smtClean="0"/>
              <a:t>SPI</a:t>
            </a:r>
            <a:r>
              <a:rPr lang="en-US" dirty="0" smtClean="0"/>
              <a:t> (</a:t>
            </a:r>
            <a:r>
              <a:rPr lang="en-US" dirty="0" err="1" smtClean="0">
                <a:hlinkClick r:id="rId9" tooltip="Język angielski"/>
              </a:rPr>
              <a:t>ang</a:t>
            </a:r>
            <a:r>
              <a:rPr lang="en-US" dirty="0" smtClean="0">
                <a:hlinkClick r:id="rId9" tooltip="Język angielski"/>
              </a:rPr>
              <a:t>.</a:t>
            </a:r>
            <a:r>
              <a:rPr lang="en-US" dirty="0" smtClean="0"/>
              <a:t> </a:t>
            </a:r>
            <a:r>
              <a:rPr lang="en-US" i="1" dirty="0" smtClean="0"/>
              <a:t>Serial Peripheral Interface</a:t>
            </a:r>
            <a:r>
              <a:rPr lang="en-US" dirty="0" smtClean="0"/>
              <a:t>) – </a:t>
            </a:r>
            <a:r>
              <a:rPr lang="en-US" dirty="0" err="1" smtClean="0"/>
              <a:t>szeregowy</a:t>
            </a:r>
            <a:r>
              <a:rPr lang="en-US" dirty="0" smtClean="0"/>
              <a:t> </a:t>
            </a:r>
            <a:r>
              <a:rPr lang="en-US" dirty="0" err="1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urządzeń</a:t>
            </a:r>
            <a:r>
              <a:rPr lang="en-US" dirty="0" smtClean="0"/>
              <a:t> </a:t>
            </a:r>
            <a:r>
              <a:rPr lang="en-US" dirty="0" err="1" smtClean="0"/>
              <a:t>peryferyjnych</a:t>
            </a:r>
            <a:r>
              <a:rPr lang="en-US" dirty="0" smtClean="0"/>
              <a:t>. </a:t>
            </a:r>
            <a:r>
              <a:rPr lang="en-US" dirty="0" err="1" smtClean="0"/>
              <a:t>Jeden</a:t>
            </a:r>
            <a:r>
              <a:rPr lang="en-US" dirty="0" smtClean="0"/>
              <a:t> z </a:t>
            </a:r>
            <a:r>
              <a:rPr lang="en-US" dirty="0" err="1" smtClean="0"/>
              <a:t>najczęściej</a:t>
            </a:r>
            <a:r>
              <a:rPr lang="en-US" dirty="0" smtClean="0"/>
              <a:t> </a:t>
            </a:r>
            <a:r>
              <a:rPr lang="en-US" dirty="0" err="1" smtClean="0"/>
              <a:t>używanych</a:t>
            </a:r>
            <a:r>
              <a:rPr lang="en-US" dirty="0" smtClean="0"/>
              <a:t> </a:t>
            </a:r>
            <a:r>
              <a:rPr lang="en-US" dirty="0" err="1" smtClean="0"/>
              <a:t>interfejsów</a:t>
            </a:r>
            <a:r>
              <a:rPr lang="en-US" dirty="0" smtClean="0"/>
              <a:t> </a:t>
            </a:r>
            <a:r>
              <a:rPr lang="en-US" dirty="0" err="1" smtClean="0"/>
              <a:t>komunikacyjnych</a:t>
            </a:r>
            <a:r>
              <a:rPr lang="en-US" dirty="0" smtClean="0"/>
              <a:t> </a:t>
            </a:r>
            <a:r>
              <a:rPr lang="en-US" dirty="0" err="1" smtClean="0"/>
              <a:t>pomiędzy</a:t>
            </a:r>
            <a:r>
              <a:rPr lang="en-US" dirty="0" smtClean="0"/>
              <a:t> </a:t>
            </a:r>
            <a:r>
              <a:rPr lang="en-US" dirty="0" err="1" smtClean="0"/>
              <a:t>systemami</a:t>
            </a:r>
            <a:r>
              <a:rPr lang="en-US" dirty="0" smtClean="0"/>
              <a:t> </a:t>
            </a:r>
            <a:r>
              <a:rPr lang="en-US" dirty="0" err="1" smtClean="0"/>
              <a:t>mikroprocesorowymi</a:t>
            </a:r>
            <a:r>
              <a:rPr lang="en-US" dirty="0" smtClean="0"/>
              <a:t> a </a:t>
            </a:r>
            <a:r>
              <a:rPr lang="en-US" dirty="0" err="1" smtClean="0"/>
              <a:t>układami</a:t>
            </a:r>
            <a:r>
              <a:rPr lang="en-US" dirty="0" smtClean="0"/>
              <a:t> </a:t>
            </a:r>
            <a:r>
              <a:rPr lang="en-US" dirty="0" err="1" smtClean="0"/>
              <a:t>peryferyjnymi</a:t>
            </a:r>
            <a:r>
              <a:rPr lang="en-US" dirty="0" smtClean="0"/>
              <a:t> </a:t>
            </a:r>
            <a:r>
              <a:rPr lang="en-US" dirty="0" err="1" smtClean="0"/>
              <a:t>takimi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: </a:t>
            </a:r>
            <a:r>
              <a:rPr lang="en-US" dirty="0" err="1" smtClean="0"/>
              <a:t>przetworniki</a:t>
            </a:r>
            <a:r>
              <a:rPr lang="en-US" dirty="0" smtClean="0"/>
              <a:t> </a:t>
            </a:r>
            <a:r>
              <a:rPr lang="en-US" dirty="0" smtClean="0">
                <a:hlinkClick r:id="rId10" tooltip="Przetwornik analogowo-cyfrowy"/>
              </a:rPr>
              <a:t>ADC</a:t>
            </a:r>
            <a:r>
              <a:rPr lang="en-US" dirty="0" smtClean="0"/>
              <a:t>/</a:t>
            </a:r>
            <a:r>
              <a:rPr lang="en-US" dirty="0" smtClean="0">
                <a:hlinkClick r:id="rId11" tooltip="Przetwornik cyfrowo-analogowy"/>
              </a:rPr>
              <a:t>DAC</a:t>
            </a:r>
            <a:r>
              <a:rPr lang="en-US" dirty="0" smtClean="0"/>
              <a:t>, </a:t>
            </a:r>
            <a:r>
              <a:rPr lang="en-US" dirty="0" err="1" smtClean="0">
                <a:hlinkClick r:id="rId12" tooltip="Zegar czasu rzeczywistego"/>
              </a:rPr>
              <a:t>układy</a:t>
            </a:r>
            <a:r>
              <a:rPr lang="en-US" dirty="0" smtClean="0">
                <a:hlinkClick r:id="rId12" tooltip="Zegar czasu rzeczywistego"/>
              </a:rPr>
              <a:t> RTC</a:t>
            </a:r>
            <a:r>
              <a:rPr lang="en-US" dirty="0" smtClean="0"/>
              <a:t>, </a:t>
            </a:r>
            <a:r>
              <a:rPr lang="en-US" dirty="0" err="1" smtClean="0"/>
              <a:t>pamięci</a:t>
            </a:r>
            <a:r>
              <a:rPr lang="en-US" dirty="0" smtClean="0"/>
              <a:t> </a:t>
            </a:r>
            <a:r>
              <a:rPr lang="en-US" dirty="0" smtClean="0">
                <a:hlinkClick r:id="rId13" tooltip="EEPROM"/>
              </a:rPr>
              <a:t>EEPROM</a:t>
            </a:r>
            <a:r>
              <a:rPr lang="en-US" dirty="0" smtClean="0"/>
              <a:t>, </a:t>
            </a:r>
            <a:r>
              <a:rPr lang="en-US" dirty="0" err="1" smtClean="0">
                <a:hlinkClick r:id="rId14" tooltip="Pamięć flash"/>
              </a:rPr>
              <a:t>pamięci</a:t>
            </a:r>
            <a:r>
              <a:rPr lang="en-US" dirty="0" smtClean="0">
                <a:hlinkClick r:id="rId14" tooltip="Pamięć flash"/>
              </a:rPr>
              <a:t> flash</a:t>
            </a:r>
            <a:r>
              <a:rPr lang="en-US" dirty="0" smtClean="0"/>
              <a:t>, </a:t>
            </a:r>
            <a:r>
              <a:rPr lang="en-US" dirty="0" err="1" smtClean="0">
                <a:hlinkClick r:id="rId15" tooltip="Karta pamięci"/>
              </a:rPr>
              <a:t>karty</a:t>
            </a:r>
            <a:r>
              <a:rPr lang="en-US" dirty="0" smtClean="0">
                <a:hlinkClick r:id="rId15" tooltip="Karta pamięci"/>
              </a:rPr>
              <a:t> MMC/SD</a:t>
            </a:r>
            <a:r>
              <a:rPr lang="en-US" dirty="0" smtClean="0"/>
              <a:t>/ </a:t>
            </a:r>
            <a:r>
              <a:rPr lang="en-US" dirty="0" err="1" smtClean="0"/>
              <a:t>itp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Komunikacja</a:t>
            </a:r>
            <a:r>
              <a:rPr lang="en-US" dirty="0" smtClean="0"/>
              <a:t> </a:t>
            </a:r>
            <a:r>
              <a:rPr lang="en-US" dirty="0" err="1" smtClean="0"/>
              <a:t>poprzez</a:t>
            </a:r>
            <a:r>
              <a:rPr lang="en-US" dirty="0" smtClean="0"/>
              <a:t> SPI </a:t>
            </a:r>
            <a:r>
              <a:rPr lang="en-US" dirty="0" err="1" smtClean="0"/>
              <a:t>odbywa</a:t>
            </a:r>
            <a:r>
              <a:rPr lang="en-US" dirty="0" smtClean="0"/>
              <a:t> </a:t>
            </a:r>
            <a:r>
              <a:rPr lang="en-US" dirty="0" err="1" smtClean="0"/>
              <a:t>się</a:t>
            </a:r>
            <a:r>
              <a:rPr lang="en-US" dirty="0" smtClean="0"/>
              <a:t> </a:t>
            </a:r>
            <a:r>
              <a:rPr lang="en-US" dirty="0" err="1" smtClean="0"/>
              <a:t>synchronicznie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pomocą</a:t>
            </a:r>
            <a:r>
              <a:rPr lang="en-US" dirty="0" smtClean="0"/>
              <a:t> 3 </a:t>
            </a:r>
            <a:r>
              <a:rPr lang="en-US" dirty="0" err="1" smtClean="0"/>
              <a:t>linii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MOSI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Output Slave Input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MISO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Master Input Slave Output</a:t>
            </a:r>
            <a:r>
              <a:rPr lang="en-US" dirty="0" smtClean="0"/>
              <a:t>) – </a:t>
            </a:r>
            <a:r>
              <a:rPr lang="en-US" dirty="0" err="1" smtClean="0"/>
              <a:t>dane</a:t>
            </a:r>
            <a:r>
              <a:rPr lang="en-US" dirty="0" smtClean="0"/>
              <a:t> z </a:t>
            </a:r>
            <a:r>
              <a:rPr lang="en-US" dirty="0" err="1" smtClean="0"/>
              <a:t>układu</a:t>
            </a:r>
            <a:r>
              <a:rPr lang="en-US" dirty="0" smtClean="0"/>
              <a:t> </a:t>
            </a:r>
            <a:r>
              <a:rPr lang="en-US" dirty="0" err="1" smtClean="0"/>
              <a:t>peryferyjnego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SCLK</a:t>
            </a:r>
            <a:r>
              <a:rPr lang="en-US" dirty="0" smtClean="0"/>
              <a:t> (</a:t>
            </a:r>
            <a:r>
              <a:rPr lang="en-US" dirty="0" err="1" smtClean="0"/>
              <a:t>ang</a:t>
            </a:r>
            <a:r>
              <a:rPr lang="en-US" dirty="0" smtClean="0"/>
              <a:t>. </a:t>
            </a:r>
            <a:r>
              <a:rPr lang="en-US" i="1" dirty="0" smtClean="0"/>
              <a:t>Serial </a:t>
            </a:r>
            <a:r>
              <a:rPr lang="en-US" i="1" dirty="0" err="1" smtClean="0"/>
              <a:t>CLocK</a:t>
            </a:r>
            <a:r>
              <a:rPr lang="en-US" dirty="0" smtClean="0"/>
              <a:t>) – </a:t>
            </a:r>
            <a:r>
              <a:rPr lang="en-US" dirty="0" err="1" smtClean="0"/>
              <a:t>sygnał</a:t>
            </a:r>
            <a:r>
              <a:rPr lang="en-US" dirty="0" smtClean="0"/>
              <a:t> </a:t>
            </a:r>
            <a:r>
              <a:rPr lang="en-US" dirty="0" err="1" smtClean="0"/>
              <a:t>zegarowy</a:t>
            </a:r>
            <a:r>
              <a:rPr lang="en-US" dirty="0" smtClean="0"/>
              <a:t> (</a:t>
            </a:r>
            <a:r>
              <a:rPr lang="en-US" dirty="0" err="1" smtClean="0"/>
              <a:t>taktujący</a:t>
            </a:r>
            <a:r>
              <a:rPr lang="en-US" dirty="0" smtClean="0"/>
              <a:t>).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PWM</a:t>
            </a:r>
            <a:r>
              <a:rPr lang="pl-PL" dirty="0" smtClean="0"/>
              <a:t> (</a:t>
            </a:r>
            <a:r>
              <a:rPr lang="pl-PL" dirty="0" smtClean="0">
                <a:hlinkClick r:id="rId9" tooltip="Język angielski"/>
              </a:rPr>
              <a:t>ang.</a:t>
            </a:r>
            <a:r>
              <a:rPr lang="pl-PL" dirty="0" smtClean="0"/>
              <a:t> </a:t>
            </a:r>
            <a:r>
              <a:rPr lang="pl-PL" i="1" dirty="0" err="1" smtClean="0"/>
              <a:t>pulse-width</a:t>
            </a:r>
            <a:r>
              <a:rPr lang="pl-PL" i="1" dirty="0" smtClean="0"/>
              <a:t> </a:t>
            </a:r>
            <a:r>
              <a:rPr lang="pl-PL" i="1" dirty="0" err="1" smtClean="0"/>
              <a:t>modulation</a:t>
            </a:r>
            <a:r>
              <a:rPr lang="pl-PL" dirty="0" smtClean="0"/>
              <a:t>) – metoda regulacji sygnału prądowego lub napięciowego, o stałej amplitudzie i częstotliwości, polegająca na zmianie wypełnienia sygnału, używana w </a:t>
            </a:r>
            <a:r>
              <a:rPr lang="pl-PL" dirty="0" smtClean="0">
                <a:hlinkClick r:id="rId16" tooltip="Zasilacz impulsowy"/>
              </a:rPr>
              <a:t>zasilaczach impulsowych</a:t>
            </a:r>
            <a:r>
              <a:rPr lang="pl-PL" dirty="0" smtClean="0"/>
              <a:t>, </a:t>
            </a:r>
            <a:r>
              <a:rPr lang="pl-PL" dirty="0" smtClean="0">
                <a:hlinkClick r:id="rId17" tooltip="Wzmacniacz impulsowy"/>
              </a:rPr>
              <a:t>wzmacniaczach impulsowych</a:t>
            </a:r>
            <a:r>
              <a:rPr lang="pl-PL" dirty="0" smtClean="0"/>
              <a:t> i układach sterujących pracą </a:t>
            </a:r>
            <a:r>
              <a:rPr lang="pl-PL" dirty="0" smtClean="0">
                <a:hlinkClick r:id="rId18" tooltip="Silnik elektryczny"/>
              </a:rPr>
              <a:t>silników elektrycznych</a:t>
            </a:r>
            <a:r>
              <a:rPr lang="pl-PL" dirty="0" smtClean="0"/>
              <a:t>. Układ PWM zasila urządzenie bezpośrednio lub przez </a:t>
            </a:r>
            <a:r>
              <a:rPr lang="pl-PL" dirty="0" smtClean="0">
                <a:hlinkClick r:id="rId19" tooltip="Filtr dolnoprzepustowy"/>
              </a:rPr>
              <a:t>filtr dolnoprzepustowy</a:t>
            </a:r>
            <a:r>
              <a:rPr lang="pl-PL" dirty="0" smtClean="0"/>
              <a:t> wygładzający zmiany </a:t>
            </a:r>
            <a:r>
              <a:rPr lang="pl-PL" dirty="0" err="1" smtClean="0">
                <a:hlinkClick r:id="rId20" tooltip="Natężenie prądu elektrycznego"/>
              </a:rPr>
              <a:t>nateżenia</a:t>
            </a:r>
            <a:r>
              <a:rPr lang="pl-PL" dirty="0" smtClean="0">
                <a:hlinkClick r:id="rId20" tooltip="Natężenie prądu elektrycznego"/>
              </a:rPr>
              <a:t> prądu elektrycznego</a:t>
            </a:r>
            <a:r>
              <a:rPr lang="pl-PL" dirty="0" smtClean="0"/>
              <a:t> i </a:t>
            </a:r>
            <a:r>
              <a:rPr lang="pl-PL" dirty="0" smtClean="0">
                <a:hlinkClick r:id="rId21" tooltip="Napięcie elektryczne"/>
              </a:rPr>
              <a:t>napięcia</a:t>
            </a:r>
            <a:r>
              <a:rPr lang="pl-PL" dirty="0" smtClean="0"/>
              <a:t>.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IDE</a:t>
            </a:r>
            <a:r>
              <a:rPr lang="pl-PL" baseline="0" dirty="0" smtClean="0"/>
              <a:t> dostarczane przez twórców </a:t>
            </a:r>
            <a:r>
              <a:rPr lang="pl-PL" baseline="0" dirty="0" err="1" smtClean="0"/>
              <a:t>arduino</a:t>
            </a:r>
            <a:endParaRPr lang="pl-PL" baseline="0" dirty="0" smtClean="0"/>
          </a:p>
          <a:p>
            <a:r>
              <a:rPr lang="pl-PL" baseline="0" dirty="0" smtClean="0"/>
              <a:t>Wygodne na początek.</a:t>
            </a:r>
          </a:p>
          <a:p>
            <a:r>
              <a:rPr lang="pl-PL" baseline="0" dirty="0" smtClean="0"/>
              <a:t>Łatwo dokłada się nowe biblioteki i przykłady z netu.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Funkcja </a:t>
            </a:r>
            <a:r>
              <a:rPr lang="pl-PL" dirty="0" err="1" smtClean="0"/>
              <a:t>main</a:t>
            </a:r>
            <a:r>
              <a:rPr lang="pl-PL" dirty="0" smtClean="0"/>
              <a:t> </a:t>
            </a:r>
            <a:r>
              <a:rPr lang="pl-PL" dirty="0" err="1" smtClean="0"/>
              <a:t>Arduino</a:t>
            </a:r>
            <a:r>
              <a:rPr lang="pl-PL" dirty="0" smtClean="0"/>
              <a:t> wygląda następująco: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int</a:t>
            </a:r>
            <a:r>
              <a:rPr lang="en-US" dirty="0" smtClean="0"/>
              <a:t> main(void)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init();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</a:t>
            </a:r>
            <a:r>
              <a:rPr lang="en-US" dirty="0" err="1" smtClean="0"/>
              <a:t>initVariant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setup();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for (;;) {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loop();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if (</a:t>
            </a:r>
            <a:r>
              <a:rPr lang="en-US" dirty="0" err="1" smtClean="0"/>
              <a:t>serialEventRun</a:t>
            </a:r>
            <a:r>
              <a:rPr lang="en-US" dirty="0" smtClean="0"/>
              <a:t>) </a:t>
            </a:r>
            <a:r>
              <a:rPr lang="en-US" dirty="0" err="1" smtClean="0"/>
              <a:t>serialEventRun</a:t>
            </a:r>
            <a:r>
              <a:rPr lang="en-US" dirty="0" smtClean="0"/>
              <a:t>();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}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    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return 0;</a:t>
            </a:r>
          </a:p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A_03_arduino_ide.pptx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6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A_03_arduino_ide.pptx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gif"/><Relationship Id="rId2" Type="http://schemas.openxmlformats.org/officeDocument/2006/relationships/tags" Target="../tags/tag3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tags" Target="../tags/tag3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2708900"/>
            <a:ext cx="9906000" cy="1944270"/>
          </a:xfrm>
        </p:spPr>
        <p:txBody>
          <a:bodyPr/>
          <a:lstStyle/>
          <a:p>
            <a:r>
              <a:rPr lang="pl-PL" sz="6000" b="1" dirty="0" err="1" smtClean="0"/>
              <a:t>Arduino</a:t>
            </a:r>
            <a:r>
              <a:rPr lang="pl-PL" sz="6000" b="1" dirty="0" smtClean="0"/>
              <a:t> Software (IDE) </a:t>
            </a:r>
            <a:endParaRPr lang="en-US" sz="6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262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888888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HIGH);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LOW);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OUTPUT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INPUT_PULLUP</a:t>
            </a: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konfiguracja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ustawianie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zatrzymanie programu na czas określony w parametrze (milisekundy)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853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8531" name="Picture 3" descr="C:\git\RoboCap\arduino\wks\A_03_02_digital_input\digital_in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8530" y="1340710"/>
            <a:ext cx="6939977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365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955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9555" name="Picture 3" descr="C:\git\RoboCap\arduino\wks\A_03_02_digital_input\digital_input_pullup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96520" y="1340710"/>
            <a:ext cx="7018513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46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(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pullup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b="1" dirty="0" smtClean="0">
              <a:solidFill>
                <a:srgbClr val="CC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HIGH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LOW;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INPUT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_PULLUP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pressed =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&amp;&amp; pressed)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i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pl-PL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wasPressed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pressed;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,isH</a:t>
            </a:r>
            <a:r>
              <a:rPr lang="pl-PL" sz="1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igh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return: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HIGH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cyfrowego wtyku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2973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cyfrowe wejście 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i przerwania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9731" name="Picture 3" descr="C:\git\RoboCap\arduino\wks\A_03_02_digital_input\digital_input_iterrup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4510" y="1268700"/>
            <a:ext cx="6939977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3075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wejście 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i 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przerwania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&gt;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volatile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pl-PL" sz="1800" b="1" dirty="0" err="1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onOff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static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unsigned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long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unsigned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long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88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if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(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-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&gt;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50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!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isHigh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digitalWrite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,isHigh);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lastMillis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newMillis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setup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pinMode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 OUTPUT);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digitalWrite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13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,isHigh);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l-PL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attachInterrupt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 </a:t>
            </a:r>
            <a:r>
              <a:rPr lang="en-US" sz="1800" dirty="0" err="1" smtClean="0">
                <a:latin typeface="Courier New" pitchFamily="49" charset="0"/>
                <a:ea typeface="Times New Roman"/>
                <a:cs typeface="Courier New" pitchFamily="49" charset="0"/>
              </a:rPr>
              <a:t>onOff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,</a:t>
            </a:r>
            <a:r>
              <a:rPr lang="pl-PL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F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ALLING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);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loop</a:t>
            </a: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() {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 pitchFamily="49" charset="0"/>
                <a:ea typeface="Times New Roman"/>
                <a:cs typeface="Courier New" pitchFamily="49" charset="0"/>
              </a:rPr>
              <a:t>}</a:t>
            </a:r>
            <a:endParaRPr lang="en-US" sz="1800" dirty="0" smtClean="0">
              <a:latin typeface="Courier New" pitchFamily="49" charset="0"/>
              <a:ea typeface="Calibri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0050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attachInterrupt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inter,ISR,mode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inter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dirty="0" smtClean="0">
                <a:latin typeface="+mn-lt"/>
                <a:cs typeface="Courier New" pitchFamily="49" charset="0"/>
              </a:rPr>
              <a:t>0 = pin2, 1 = pin3</a:t>
            </a:r>
            <a:br>
              <a:rPr lang="pl-PL" sz="2000" dirty="0" smtClean="0">
                <a:latin typeface="+mn-lt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ISR: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funkcja()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mode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RISING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FALLING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+mn-lt"/>
                <a:cs typeface="Courier New" pitchFamily="49" charset="0"/>
              </a:rPr>
              <a:t>ustawienie funkcji </a:t>
            </a:r>
            <a:r>
              <a:rPr lang="pl-PL" sz="2000" dirty="0" smtClean="0">
                <a:solidFill>
                  <a:sysClr val="windowText" lastClr="000000"/>
                </a:solidFill>
                <a:latin typeface="+mn-lt"/>
                <a:cs typeface="Courier New" pitchFamily="49" charset="0"/>
              </a:rPr>
              <a:t>dla zewnętrznego przerwania </a:t>
            </a:r>
            <a:endParaRPr lang="pl-PL" sz="2000" dirty="0" smtClean="0">
              <a:solidFill>
                <a:sysClr val="windowText" lastClr="000000"/>
              </a:solidFill>
              <a:latin typeface="+mn-lt"/>
              <a:cs typeface="Courier New" pitchFamily="49" charset="0"/>
            </a:endParaRPr>
          </a:p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millis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ilość milisekund o startu programu</a:t>
            </a: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105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Pulse-width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modulation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(PWM)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1060" name="Picture 4" descr="http://www.arduino.cc/en/uploads/Tutorial/pwm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9130" y="1196690"/>
            <a:ext cx="3810000" cy="4171951"/>
          </a:xfrm>
          <a:prstGeom prst="rect">
            <a:avLst/>
          </a:prstGeom>
          <a:noFill/>
        </p:spPr>
      </p:pic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968690" cy="13681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latin typeface="+mj-lt"/>
                <a:cs typeface="Courier New" pitchFamily="49" charset="0"/>
              </a:rPr>
              <a:t>Częstotliwość sygnału PWM na </a:t>
            </a:r>
            <a:r>
              <a:rPr lang="pl-PL" sz="2000" dirty="0" err="1" smtClean="0">
                <a:latin typeface="+mj-lt"/>
                <a:cs typeface="Courier New" pitchFamily="49" charset="0"/>
              </a:rPr>
              <a:t>Arduino</a:t>
            </a:r>
            <a:r>
              <a:rPr lang="pl-PL" sz="2000" dirty="0" smtClean="0">
                <a:latin typeface="+mj-lt"/>
                <a:cs typeface="Courier New" pitchFamily="49" charset="0"/>
              </a:rPr>
              <a:t> to najczęściej około 490 Hz.</a:t>
            </a:r>
            <a:endParaRPr lang="pl-PL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301062" name="Picture 6" descr="http://garretlab.web.fc2.com/en/arduino/inside/arduino/wiring_analog.c/fast_pwm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2350" y="2564880"/>
            <a:ext cx="516903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2665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: analogowe wejście i PWM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6659" name="Picture 3" descr="C:\git\RoboCap\arduino\wks\A_03_03_analog_input_pwm\analog_input_pwm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4510" y="1412720"/>
            <a:ext cx="7160610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003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analogowe wejście i PWM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664960" y="1196690"/>
            <a:ext cx="511271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"Read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smtClean="0">
                <a:solidFill>
                  <a:srgbClr val="DD2200"/>
                </a:solidFill>
                <a:latin typeface="Courier New" pitchFamily="49" charset="0"/>
                <a:cs typeface="Courier New" pitchFamily="49" charset="0"/>
              </a:rPr>
              <a:t>", mapped value: "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OUTPUT);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9600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 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b="1" dirty="0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(A0);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88888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mV = map(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1023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printValues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mV);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delay(</a:t>
            </a:r>
            <a:r>
              <a:rPr lang="en-US" sz="1800" b="1" dirty="0" smtClean="0">
                <a:solidFill>
                  <a:srgbClr val="0000DD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pl-PL" sz="1800" dirty="0" smtClean="0">
              <a:latin typeface="Courier New" pitchFamily="49" charset="0"/>
              <a:cs typeface="Courier New" pitchFamily="49" charset="0"/>
            </a:endParaRPr>
          </a:p>
          <a:p>
            <a:pPr lvl="0">
              <a:lnSpc>
                <a:spcPct val="100000"/>
              </a:lnSpc>
              <a:spcAft>
                <a:spcPts val="0"/>
              </a:spcAft>
              <a:buClr>
                <a:srgbClr val="998C85"/>
              </a:buClr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pl-PL" sz="1800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24859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wysłanie danych w postaci ASCII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prędkość przesyłu danych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analogRead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odczytanie wartości analogowego  </a:t>
            </a:r>
            <a:r>
              <a:rPr lang="pl-PL" sz="200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wtyku (10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bitów)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(pin,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ustala wypełnienie cyfrowego wtyku z PWM, 0=0%, 255=100%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map(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fromH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toH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mapuje jeden zakres na drugi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720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  <p:pic>
        <p:nvPicPr>
          <p:cNvPr id="307204" name="Picture 4" descr="https://camo.githubusercontent.com/0174ab1436903eb06dfea280a83c389460637054/68747470733a2f2f7261776769746875622e636f6d2f426f756e692f41726475696e6f2d50696e6f75742f6d61737465722f41726475696e6f253230556e6f253230523325323050696e6f75742e706e6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0390" y="1340710"/>
            <a:ext cx="4968690" cy="4968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136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Analogowe i cyfrowe we/wy w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Makeblock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484730"/>
            <a:ext cx="540075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Makeblock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używa wtyków telefonicznych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RJ25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z sześcioma stykami.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Każdy wtyk ma zasilanie (5V i masa).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1, 2 mają po dwa wejścia/wyjścia cyfrowe z PWM.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3, 4 mają po dwa wejścia/wyjścia cyfrowe.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Wtyki 6, 7, 8 po dwa wejścia analogowe.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1364" name="Picture 4" descr="Baseboard与Arduino引脚对应图（Baseboard Orion）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3100" y="1196690"/>
            <a:ext cx="4042400" cy="5093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721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700760"/>
            <a:ext cx="4608640" cy="446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jest dostępne na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arduino.cc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jako wersja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zawiera kompilator, programator,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biblioteke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sporo bibliotek dla popularnych podzespołów i przykładów.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ma kolorowanie składni.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IDE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nie ma uzupełniania nazw zmiennych i funkcji i nie daje ławo dostępu do nagłówków klas i funkcji.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4" descr="http://www.mobibrw.com/wp-content/uploads/2013/06/arduino_ide_ubuntu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69030" y="1196690"/>
            <a:ext cx="4248150" cy="5057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6214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struktura „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main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”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3672510" cy="4896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Program dla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importuje bibliotekę 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i składa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się z dwóch funkcji: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setup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uruchamiana jest raz 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po starcie lub resecie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Funkcja </a:t>
            </a:r>
            <a:r>
              <a:rPr lang="pl-PL" sz="20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uruchamiana jest w nieskończonej pętli.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idx="4294967295"/>
          </p:nvPr>
        </p:nvSpPr>
        <p:spPr>
          <a:xfrm>
            <a:off x="4016870" y="1196690"/>
            <a:ext cx="5760800" cy="5040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#include &lt;</a:t>
            </a:r>
            <a:r>
              <a:rPr lang="en-US" sz="1800" b="1" dirty="0" err="1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Arduino.h</a:t>
            </a:r>
            <a:r>
              <a:rPr lang="en-US" sz="1800" b="1" dirty="0" smtClean="0">
                <a:solidFill>
                  <a:srgbClr val="CC0000"/>
                </a:solidFill>
                <a:latin typeface="Courier New"/>
                <a:ea typeface="Times New Roman"/>
                <a:cs typeface="Times New Roman"/>
              </a:rPr>
              <a:t>&gt;</a:t>
            </a:r>
            <a:endParaRPr lang="pl-PL" sz="1800" b="1" dirty="0" smtClean="0">
              <a:solidFill>
                <a:srgbClr val="CC0000"/>
              </a:solidFill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pl-PL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setup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 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void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</a:t>
            </a:r>
            <a:r>
              <a:rPr lang="en-US" sz="1800" b="1" dirty="0" smtClean="0">
                <a:solidFill>
                  <a:srgbClr val="0066BB"/>
                </a:solidFill>
                <a:latin typeface="Courier New"/>
                <a:ea typeface="Times New Roman"/>
                <a:cs typeface="Times New Roman"/>
              </a:rPr>
              <a:t>loop</a:t>
            </a: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() {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  </a:t>
            </a:r>
            <a:r>
              <a:rPr lang="en-US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// </a:t>
            </a:r>
            <a:r>
              <a:rPr lang="pl-PL" sz="1800" dirty="0" smtClean="0">
                <a:solidFill>
                  <a:srgbClr val="888888"/>
                </a:solidFill>
                <a:latin typeface="Courier New"/>
                <a:ea typeface="Times New Roman"/>
                <a:cs typeface="Times New Roman"/>
              </a:rPr>
              <a:t>...</a:t>
            </a:r>
            <a:endParaRPr lang="pl-PL" sz="1800" dirty="0" smtClean="0">
              <a:latin typeface="Courier New"/>
              <a:ea typeface="Times New Roman"/>
              <a:cs typeface="Times New Roman"/>
            </a:endParaRPr>
          </a:p>
          <a:p>
            <a:pPr>
              <a:lnSpc>
                <a:spcPct val="10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 smtClean="0">
                <a:latin typeface="Courier New"/>
                <a:ea typeface="Times New Roman"/>
                <a:cs typeface="Times New Roman"/>
              </a:rPr>
              <a:t>}</a:t>
            </a:r>
            <a:endParaRPr lang="en-US" sz="1800" dirty="0" smtClean="0">
              <a:latin typeface="Calibri"/>
              <a:ea typeface="Calibri"/>
              <a:cs typeface="Times New Roman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</a:pPr>
            <a:endParaRPr lang="pl-PL" sz="18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184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instalacja drivera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4221110"/>
            <a:ext cx="5904820" cy="2088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+mj-lt"/>
                <a:cs typeface="Courier New" pitchFamily="49" charset="0"/>
              </a:rPr>
              <a:t>Nieznane urządzenie</a:t>
            </a:r>
            <a:br>
              <a:rPr lang="pl-PL" sz="2000" dirty="0" smtClean="0">
                <a:solidFill>
                  <a:sysClr val="windowText" lastClr="000000"/>
                </a:solidFill>
                <a:latin typeface="+mj-lt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&gt; Aktualizuj oprogramowanie sterownika...</a:t>
            </a:r>
            <a:b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&gt; Przeglądaj mój komputer w poszukiwaniu oprogramowania sterownika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48" name="AutoShape 8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50" name="AutoShape 10" descr="https://mail.google.com/mail/u/0/?ui=2&amp;ik=03db6030c3&amp;view=fimg&amp;th=14da992dece96eef&amp;attid=0.1.1&amp;disp=emb&amp;attbid=ANGjdJ93xquGt9Ys9P-FzPf5a673UNdYk-5HXi419EbwRgSFpupNTu5LJldsJwwPXbkgxZspoJf42N4M1QpWhMa9F41-3tt4MRzcOXsOFf-QUXDyUQwLsDlbt6NVASc&amp;sz=s0-l75-ft&amp;ats=1433788970182&amp;rm=14da992dece96eef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52" name="Picture 12" descr="https://gm1.ggpht.com/FdhXnAUyhSqxGcRO8dqjv96EzDpM-bvcoQbqGdj_BOCB0TEezVY9RHEtA4jYnDpgm0-s5z6RSyPUtstLb26-owsjdwUD7ON9tKwJQet8LVZNMFHxs5ESHHyBCsxguzWglvlQU-YjIb0FJ65zo-wVWgMruuPv6oldV9almeruakUPspQNBmHUVnuAp7QqMRxrPBr5VMHjKgj0PywY1IYHaPvDahHw2WP5_3zTxMjsMiWMk4FaloL_9fSgcXVkWVGRy64QQXcDCQBJMEwNBSGFwNCpj8YM7saOSTPT4jkCo8CpAb-RdSTAYRQ8-UNhydMtmOOy7zGXDAtjXoAMMiYr4ekwKo4HjHXVn4-7a8MpP1xRRG37SywC3EarCToZv4qOfA6_iOLCrCj0zXG0ggasVvkbB80SaImd_fiVyQcYkB1Tglstc1qJ1sIFbI4XOWMVi59ENXFEBkGIaLjOZzlbYRggo6-ajcFrvo7ODXbLhIHGaLiNb3Qcx6RlFqmI0ap4tSigMKngjR4R-prD8JQyz0TxldDsi6Bp4BjF1M5lXGe4TotauETssluY3cfLiNsZBG9Hcnw4sGPANxQ7J5xQxAO3fFHkMgEDFCXdqQ=s0-l75-ft-l75-f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4460" y="1268700"/>
            <a:ext cx="3571875" cy="2857500"/>
          </a:xfrm>
          <a:prstGeom prst="rect">
            <a:avLst/>
          </a:prstGeom>
          <a:noFill/>
        </p:spPr>
      </p:pic>
      <p:pic>
        <p:nvPicPr>
          <p:cNvPr id="291854" name="Picture 14" descr="https://gm1.ggpht.com/_ge5EMQSVB1xaPILMVSFBWsL762YyTFn26V8PakFS_vSLNTjEJ0CYKmdiJfAVD7K4O6EpOnS4MJmQBgy0Z4RHa1lWltOqrISAKGU9zWvHcsdx8i7rpjwKb_MCSaC3XxnCgXwFpvYmHe4Q25xmhsq_B4E6Feiv1ZtiR_pTkgWSkC-iqJ6mSCuh249amUiKpMpsVsAmhqIJbQ8AXxXIi7C1v1SjwOA_7B2Z-gn5OU2GvK0mdxeOlNUUAxMLcFqNeXvQdwiYHdm97ftqxVbqtgk0ZDVK6kJ3Xok8ISR8z_H_796oEPjN6iLUcLnRtnQMae0nfOGs_-nkzF2rf3IrJMYuaj1jyGMN4C66omw6-I8DavqHWwKZNNuMLbYycOUahOI5VGsnHVpGUrU0RoA-RT0J_BlPlWTD5Um95--Y5boXNcgDsPAJ1GxuMBLt3mdwk_cKXXdNVacoh2VuxvPwtnmkAKZe7MVWlmhyIV_-oiQ_TTQXCskRNUYCTtWdRCI0WTQU65Z5Sdn7Uk5UEvEFAu4egcvRVoEFomLVGBAezbQ7nRfO3dtqYm4CAIO4ix2hiM3iTEBfrBSwi4mZ9n2eGQ2B2ZmNyQWg_p_1jXPng=s0-l75-ft-l75-ft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05160" y="1916790"/>
            <a:ext cx="3028950" cy="3533776"/>
          </a:xfrm>
          <a:prstGeom prst="rect">
            <a:avLst/>
          </a:prstGeom>
          <a:noFill/>
        </p:spPr>
      </p:pic>
      <p:sp>
        <p:nvSpPr>
          <p:cNvPr id="291856" name="AutoShape 16" descr="Wy&amp;sacute;wietlanie gotow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858" name="AutoShape 18" descr="Wy&amp;sacute;wietlanie gotow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6178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IDE – kompilacja i wgrywanie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340710"/>
            <a:ext cx="4896680" cy="49686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rodzaj płyty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Tools&gt;Board&gt;Arduino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Uno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TODO 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install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driver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Wybieramy port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Tools&gt;Serial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Port&gt;COM</a:t>
            </a:r>
            <a:r>
              <a:rPr lang="pl-PL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pl-PL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Kompilacja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Sketch&gt;Verify</a:t>
            </a:r>
            <a:r>
              <a:rPr lang="pl-PL" sz="20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Compile</a:t>
            </a:r>
            <a:endParaRPr lang="pl-PL" sz="2000" b="1" dirty="0" smtClean="0">
              <a:solidFill>
                <a:sysClr val="windowText" lastClr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Wgranie</a:t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b="1" dirty="0" err="1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File&gt;Upload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endParaRPr lang="pl-PL" sz="200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620" y="3573020"/>
            <a:ext cx="2571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8580" y="4365130"/>
            <a:ext cx="2571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17120" y="4797190"/>
            <a:ext cx="30194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 descr="https://gm1.ggpht.com/y3d0y1PJUZ5ZIvXJAUwLSUBJb3UvkxT0n_7u9qahXamKd2gDcVKcfu8jU0LQy2acj5rCXQHs2vHn9THKoOimSEkYT-hTa7-88bcw1wjjDuf35Gqly3NjX2yTv6H6Abl2pt30bo3z8JkKi59ojZE2JKSViEFlCfwBgqqWWQxVMLLEGjI4-DOiqL2CpZDe6yrMkknwx3PKFb6fP54TKTbdP4njx41jcPKrl9v4vlySA0lOW0U4VlNnIKksjd8DXahoQHLDflvRitecCVOWjFfeGXF11icTC_OicHJfPKsgsgK-Coctpz8kn_IsEf5LZ9_YOA1kpXs1MeC9vPLWh3pg_jksZ3etgm1QbAJz6CgGbFj1IKFtFNoXCBfJ6xXhFuC6BEfW8ZSMJjRM9KI21ETQK6Lj3Y4A1YOngwaGXyTwuviIGNVkgfBIXHXT9ogwWbQbjxhmWbP7_D89HPQteBZatFoLYXL-W2sdjfzWgeyC4c4wJuAr4JcUtmZV7lBUrkShofZjwegPpXhcRiWtuPJPlrePLvxXo_heGKQOpCcp7jNo6TY3OdMBe2fzz5-2bli6eJAczwNfzWK0M8AYrQT8EpQjzrYxgP7NaSyPVA=w1406-h656-l75-f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17120" y="1484730"/>
            <a:ext cx="2990850" cy="2905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10274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Breadboard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płytka do prototypowania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949350"/>
            <a:ext cx="9906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http://www.baldengineer.com/electronics-introduction-to-breadboards.html</a:t>
            </a:r>
            <a:endParaRPr lang="en-US" dirty="0"/>
          </a:p>
        </p:txBody>
      </p:sp>
      <p:pic>
        <p:nvPicPr>
          <p:cNvPr id="310281" name="Picture 9" descr="C:\Users\jczas\Downloads\bb\breadboard-with-components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200000">
            <a:off x="5879773" y="2646247"/>
            <a:ext cx="4843386" cy="1944272"/>
          </a:xfrm>
          <a:prstGeom prst="rect">
            <a:avLst/>
          </a:prstGeom>
          <a:noFill/>
        </p:spPr>
      </p:pic>
      <p:pic>
        <p:nvPicPr>
          <p:cNvPr id="310283" name="Picture 11" descr="C:\Users\jczas\Downloads\bb\breadboard_component-columns-highlighted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8430" y="3501010"/>
            <a:ext cx="6120000" cy="2457792"/>
          </a:xfrm>
          <a:prstGeom prst="rect">
            <a:avLst/>
          </a:prstGeom>
          <a:noFill/>
        </p:spPr>
      </p:pic>
      <p:pic>
        <p:nvPicPr>
          <p:cNvPr id="310284" name="Picture 12" descr="C:\Users\jczas\Downloads\bb\breadboard_power_rails_highlighte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8430" y="1124680"/>
            <a:ext cx="6120000" cy="239562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 rot="16200000">
            <a:off x="-409691" y="2274399"/>
            <a:ext cx="18774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/>
              <a:t>Szyny zasilania</a:t>
            </a:r>
            <a:endParaRPr lang="en-US" sz="1800" b="1" dirty="0" smtClean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659758" y="4578719"/>
            <a:ext cx="237757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800" b="1" dirty="0" smtClean="0"/>
              <a:t>Szyny podzespołów</a:t>
            </a:r>
            <a:endParaRPr lang="en-US" sz="1800" b="1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04410" y="4437142"/>
            <a:ext cx="432060" cy="144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4410" y="4941210"/>
            <a:ext cx="432060" cy="144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60390" y="1628750"/>
            <a:ext cx="79211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6200000" flipH="1">
            <a:off x="668405" y="2672895"/>
            <a:ext cx="576080" cy="504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750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– cyfrowe wyjście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A_03_arduino_ide.pptx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7507" name="Picture 3" descr="C:\git\RoboCap\arduino\wks\A_03_01_digital_output\digital_output_bb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36470" y="1412720"/>
            <a:ext cx="7540355" cy="46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931</Words>
  <Application>Microsoft Office PowerPoint</Application>
  <PresentationFormat>A4 Paper (210x297 mm)</PresentationFormat>
  <Paragraphs>257</Paragraphs>
  <Slides>19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Blank</vt:lpstr>
      <vt:lpstr>think-cell Slide</vt:lpstr>
      <vt:lpstr>Arduino Software (IDE) </vt:lpstr>
      <vt:lpstr>Makeblock i Arduino</vt:lpstr>
      <vt:lpstr>Analogowe i cyfrowe we/wy w Makeblock</vt:lpstr>
      <vt:lpstr>Arduino IDE</vt:lpstr>
      <vt:lpstr>Arduino – struktura „main”</vt:lpstr>
      <vt:lpstr>Arduino – instalacja drivera</vt:lpstr>
      <vt:lpstr>Arduino IDE – kompilacja i wgrywanie</vt:lpstr>
      <vt:lpstr>Breadboard – płytka do prototypowania</vt:lpstr>
      <vt:lpstr>Arduino – cyfrowe wyjście</vt:lpstr>
      <vt:lpstr>Arduino – cyfrowe wyjście</vt:lpstr>
      <vt:lpstr>Arduino – cyfrowe wejście</vt:lpstr>
      <vt:lpstr>Arduino – cyfrowe wejście</vt:lpstr>
      <vt:lpstr>Arduino – cyfrowe wejście (pullup)</vt:lpstr>
      <vt:lpstr>Arduino – cyfrowe wejście (pullup)</vt:lpstr>
      <vt:lpstr>Arduino – cyfrowe wejście i przerwania</vt:lpstr>
      <vt:lpstr>Arduino – cyfrowe wejście i przerwania</vt:lpstr>
      <vt:lpstr>Arduino – Pulse-width modulation (PWM)</vt:lpstr>
      <vt:lpstr>Arduino: analogowe wejście i PWM</vt:lpstr>
      <vt:lpstr>Arduino – analogowe wejście i PWM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Jacek Cząstkiewicz</cp:lastModifiedBy>
  <cp:revision>578</cp:revision>
  <dcterms:created xsi:type="dcterms:W3CDTF">2014-10-21T19:55:20Z</dcterms:created>
  <dcterms:modified xsi:type="dcterms:W3CDTF">2015-06-09T18:03:40Z</dcterms:modified>
</cp:coreProperties>
</file>